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9"/>
  </p:notesMasterIdLst>
  <p:sldIdLst>
    <p:sldId id="326" r:id="rId2"/>
    <p:sldId id="351" r:id="rId3"/>
    <p:sldId id="348" r:id="rId4"/>
    <p:sldId id="344" r:id="rId5"/>
    <p:sldId id="349" r:id="rId6"/>
    <p:sldId id="289" r:id="rId7"/>
    <p:sldId id="327" r:id="rId8"/>
    <p:sldId id="329" r:id="rId9"/>
    <p:sldId id="331" r:id="rId10"/>
    <p:sldId id="368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9" r:id="rId24"/>
    <p:sldId id="364" r:id="rId25"/>
    <p:sldId id="367" r:id="rId26"/>
    <p:sldId id="333" r:id="rId27"/>
    <p:sldId id="311" r:id="rId28"/>
    <p:sldId id="312" r:id="rId29"/>
    <p:sldId id="335" r:id="rId30"/>
    <p:sldId id="336" r:id="rId31"/>
    <p:sldId id="341" r:id="rId32"/>
    <p:sldId id="342" r:id="rId33"/>
    <p:sldId id="313" r:id="rId34"/>
    <p:sldId id="340" r:id="rId35"/>
    <p:sldId id="337" r:id="rId36"/>
    <p:sldId id="339" r:id="rId37"/>
    <p:sldId id="31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465C00"/>
    <a:srgbClr val="5D7A00"/>
    <a:srgbClr val="587400"/>
    <a:srgbClr val="080808"/>
    <a:srgbClr val="008080"/>
    <a:srgbClr val="19AAB1"/>
    <a:srgbClr val="7CEA96"/>
    <a:srgbClr val="94E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4" autoAdjust="0"/>
  </p:normalViewPr>
  <p:slideViewPr>
    <p:cSldViewPr>
      <p:cViewPr>
        <p:scale>
          <a:sx n="86" d="100"/>
          <a:sy n="86" d="100"/>
        </p:scale>
        <p:origin x="-233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1EEA9-1BE7-4E84-9CA8-9866579494B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036C-689A-4A3A-BE04-817C1D030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0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6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036C-689A-4A3A-BE04-817C1D0301A6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3A92C-272A-4515-A2B5-3A3CECF2E33D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85F1-9547-490A-8AE1-DB92569FD3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0400-105A-4EDF-9716-F5F0F43ADB2D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4CCF-D72D-46C1-86D4-6B8E718502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D7B9D-8AD6-4112-AEAC-6FABDD9C6F5A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9B56-D34A-481D-BF44-E7F9A67FD3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5A02-411A-4B15-B5DF-3F6D8BABEF4D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30DB-DA4C-4C91-BE2A-D280F6E973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F0E7-3BE1-459A-B97C-E1BF465D6043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188A-C4B1-4D5B-8611-2008F5006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1F85-65D3-4894-89C2-C5788DA5B149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2E32-741E-480C-840A-ADA1F0CA33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BDF3-06D5-4FCB-BBC6-C9881388BD83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49B7C-91D5-4287-8544-78588F1F54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DCD6-6964-49CB-93C8-EF1D5760A152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9C99-D127-496F-9D49-2F2CDE7038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6FE9-6CB7-4A93-A276-2E823CBEE3B7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5162-0946-419C-B087-F860BE6303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570-CD31-4337-B9D0-3D43D935BC3C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32752-B11F-41C1-B1E1-F111D3F806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3308-A4A2-46E4-9853-D6EE294AAEC6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6EBF-AE91-42A1-90E2-423534CEE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EB57E2-D4EA-487B-B16A-9A2346AEE878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8A7281-545F-41D3-8AB4-A7D0F0E08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a.info/upload/users_files/40056237/67b40ec1a991c1ef45dbadc1a9ae339b.docx" TargetMode="External"/><Relationship Id="rId2" Type="http://schemas.openxmlformats.org/officeDocument/2006/relationships/hyperlink" Target="https://rada.info/upload/users_files/40056237/e74a979f4f08da6b69a20b361f400756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zakon.rada.gov.ua/go/545-2017-%D0%BF" TargetMode="External"/><Relationship Id="rId4" Type="http://schemas.openxmlformats.org/officeDocument/2006/relationships/hyperlink" Target="http://zakon5.rada.gov.ua/laws/show/588-2017-%D0%B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7250" y="314325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836712"/>
            <a:ext cx="698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1" i="1" u="none" strike="noStrike" kern="0" cap="none" spc="0" normalizeH="0" baseline="0" noProof="0" dirty="0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/>
            </a:r>
            <a:br>
              <a:rPr kumimoji="0" lang="ru-RU" altLang="ru-RU" sz="3800" b="1" i="1" u="none" strike="noStrike" kern="0" cap="none" spc="0" normalizeH="0" baseline="0" noProof="0" dirty="0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</a:br>
            <a:r>
              <a:rPr kumimoji="0" lang="ru-RU" altLang="ru-RU" sz="3800" b="1" i="1" u="none" strike="noStrike" kern="0" cap="none" spc="0" normalizeH="0" baseline="0" noProof="0" dirty="0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>«</a:t>
            </a:r>
            <a:r>
              <a:rPr kumimoji="0" lang="ru-RU" altLang="ru-RU" sz="3800" b="1" i="1" u="none" strike="noStrike" kern="0" cap="none" spc="0" normalizeH="0" baseline="0" noProof="0" dirty="0" err="1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>Коломийський</a:t>
            </a:r>
            <a:r>
              <a:rPr kumimoji="0" lang="ru-RU" altLang="ru-RU" sz="3800" b="1" i="1" u="none" strike="noStrike" kern="0" cap="none" spc="0" normalizeH="0" baseline="0" noProof="0" dirty="0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> </a:t>
            </a:r>
            <a:r>
              <a:rPr kumimoji="0" lang="ru-RU" altLang="ru-RU" sz="3800" b="1" i="1" u="none" strike="noStrike" kern="0" cap="none" spc="0" normalizeH="0" baseline="0" noProof="0" dirty="0" err="1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>ліцей</a:t>
            </a:r>
            <a:r>
              <a:rPr kumimoji="0" lang="ru-RU" altLang="ru-RU" sz="3800" b="1" i="1" u="none" strike="noStrike" kern="0" cap="none" spc="0" normalizeH="0" baseline="0" noProof="0" dirty="0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> №2 </a:t>
            </a:r>
            <a:r>
              <a:rPr kumimoji="0" lang="ru-RU" altLang="ru-RU" sz="3800" b="1" i="1" u="none" strike="noStrike" kern="0" cap="none" spc="0" normalizeH="0" baseline="0" noProof="0" dirty="0" err="1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>Коломийської</a:t>
            </a:r>
            <a:r>
              <a:rPr kumimoji="0" lang="ru-RU" altLang="ru-RU" sz="3800" b="1" i="1" u="none" strike="noStrike" kern="0" cap="none" spc="0" normalizeH="0" baseline="0" noProof="0" dirty="0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> </a:t>
            </a:r>
            <a:r>
              <a:rPr kumimoji="0" lang="ru-RU" altLang="ru-RU" sz="3800" b="1" i="1" u="none" strike="noStrike" kern="0" cap="none" spc="0" normalizeH="0" baseline="0" noProof="0" dirty="0" err="1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>міської</a:t>
            </a:r>
            <a:r>
              <a:rPr kumimoji="0" lang="ru-RU" altLang="ru-RU" sz="3800" b="1" i="1" u="none" strike="noStrike" kern="0" cap="none" spc="0" normalizeH="0" baseline="0" noProof="0" dirty="0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  <a:t> ради»</a:t>
            </a:r>
            <a:br>
              <a:rPr kumimoji="0" lang="ru-RU" altLang="ru-RU" sz="3800" b="1" i="1" u="none" strike="noStrike" kern="0" cap="none" spc="0" normalizeH="0" baseline="0" noProof="0" dirty="0" smtClean="0">
                <a:ln w="0"/>
                <a:solidFill>
                  <a:srgbClr val="003300"/>
                </a:solidFill>
                <a:uLnTx/>
                <a:uFillTx/>
                <a:latin typeface="Times New Roman" panose="02020603050405020304" pitchFamily="18" charset="0"/>
                <a:ea typeface="Aharoni"/>
                <a:cs typeface="Times New Roman" panose="02020603050405020304" pitchFamily="18" charset="0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919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49" y="4077071"/>
            <a:ext cx="2617896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7250" y="314325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813" y="857250"/>
            <a:ext cx="6465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rgbClr val="006600">
                  <a:lumMod val="50000"/>
                </a:srgb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Коломийський ліцей № 2 </a:t>
            </a:r>
            <a:r>
              <a:rPr lang="uk-UA" sz="3200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 заклад освіти, який задовольняє пізнавальні інтереси дитини, плекає творчу особистість, створює умови для повноцінного інтелектуального, творчого, морального, фізичного розвитку дитини, тобто школа самореалізації особистості.</a:t>
            </a:r>
            <a:endParaRPr lang="uk-UA" sz="3200" b="1" dirty="0" smtClean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26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5"/>
            <a:ext cx="7344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sz="3200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Кожна дитина неповторна, наділена від природи унікальними здібностями, талантами та можливостями.</a:t>
            </a:r>
            <a:endParaRPr lang="ru-RU" sz="32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Місія  </a:t>
            </a:r>
            <a:r>
              <a:rPr lang="uk-UA" sz="3200" b="1" dirty="0" smtClean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ліцею </a:t>
            </a:r>
            <a:r>
              <a:rPr lang="uk-UA" sz="3200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– допомогти розкрити та розвинути здібності, таланти і можливості кожної дитини на основі партнерства між учителем, учнем і батьками.</a:t>
            </a:r>
            <a:endParaRPr lang="ru-RU" sz="3200" dirty="0">
              <a:solidFill>
                <a:srgbClr val="00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099939" cy="175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1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Сучасний світ складний. Дитині недостатньо дати лише знання, ще необхідно навчити користуватися ними. Знання та вміння, взаємопов’язані з ціннісними установками учня, формують його життєві компетентності, необхідні для успішної самореалізації у житті, навчанні та праці.</a:t>
            </a:r>
            <a:endParaRPr lang="ru-RU" sz="2400" b="1" i="1" dirty="0">
              <a:solidFill>
                <a:srgbClr val="00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8822"/>
            <a:ext cx="2809136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65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1"/>
            <a:ext cx="8208912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У  Законі «Про освіту» визначено 10 груп </a:t>
            </a:r>
            <a:r>
              <a:rPr lang="uk-UA" sz="2000" b="1" i="1" dirty="0" err="1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компетентностей</a:t>
            </a:r>
            <a:r>
              <a:rPr lang="uk-UA" sz="2000" b="1" i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.  Ключові компетентності – ті, яких кожен потребує для особистої реалізації, розвитку, активної громадянської позиції, соціальної інклюзії та працевлаштування і які здатні забезпечити життєвий успіх молоді у суспільстві знань. Спільними для всіх </a:t>
            </a:r>
            <a:r>
              <a:rPr lang="uk-UA" sz="2000" b="1" i="1" dirty="0" err="1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компетентностей</a:t>
            </a:r>
            <a:r>
              <a:rPr lang="uk-UA" sz="2000" b="1" i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 є такі вміння: уміння читати і розуміти </a:t>
            </a:r>
            <a:r>
              <a:rPr lang="uk-UA" sz="2000" b="1" i="1" dirty="0" smtClean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прочитане, </a:t>
            </a:r>
            <a:r>
              <a:rPr lang="uk-UA" sz="2000" b="1" i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уміння висловлювати думку усно і письмово , критичне </a:t>
            </a:r>
            <a:r>
              <a:rPr lang="uk-UA" sz="2000" b="1" i="1" dirty="0" smtClean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мислення, </a:t>
            </a:r>
            <a:r>
              <a:rPr lang="uk-UA" sz="2000" b="1" i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здатність </a:t>
            </a:r>
            <a:r>
              <a:rPr lang="uk-UA" sz="2000" b="1" i="1" dirty="0" err="1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логічно</a:t>
            </a:r>
            <a:r>
              <a:rPr lang="uk-UA" sz="2000" b="1" i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 обґрунтовувати позицію, ініціативність, творчість ,уміння вирішувати проблеми, оцінювати ризики та приймати рішення, уміння </a:t>
            </a:r>
            <a:r>
              <a:rPr lang="uk-UA" sz="2000" b="1" i="1" dirty="0" err="1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конструктивно</a:t>
            </a:r>
            <a:r>
              <a:rPr lang="uk-UA" sz="2000" b="1" i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 керувати емоціями, застосовувати емоційний інтелект, здатність до співпраці в команді</a:t>
            </a:r>
            <a:endParaRPr lang="ru-RU" sz="2000" b="1" i="1" dirty="0">
              <a:solidFill>
                <a:srgbClr val="00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426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6328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Методична </a:t>
            </a:r>
            <a:r>
              <a:rPr lang="uk-UA" b="1" i="1" dirty="0" err="1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робота-</a:t>
            </a:r>
            <a:r>
              <a:rPr lang="uk-UA" b="1" i="1" dirty="0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 важлива складова післядипломної педагогічної освіти, що має цілісну систему дій і заходів, спрямованих на підвищення кваліфікації та професійної майстерності кожного педагогічного працівника, розвиток творчого потенціалу педагогічного колективу, досягнення позитивного результату навчально-виховного процесу.</a:t>
            </a:r>
            <a:endParaRPr lang="ru-RU" sz="1400" b="1" i="1" dirty="0">
              <a:solidFill>
                <a:srgbClr val="00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341589"/>
            <a:ext cx="2616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99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10307"/>
            <a:ext cx="835292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Нормативно-</a:t>
            </a:r>
            <a:r>
              <a:rPr lang="ru-RU" sz="2000" b="1" u="sng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правова</a:t>
            </a:r>
            <a:r>
              <a:rPr lang="ru-RU" sz="2000" b="1" u="sng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 база </a:t>
            </a:r>
            <a:r>
              <a:rPr lang="uk-UA" sz="2000" b="1" u="sng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для реалізації концепції</a:t>
            </a:r>
            <a:r>
              <a:rPr lang="ru-RU" sz="2000" b="1" u="sng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08940" algn="l"/>
              </a:tabLst>
            </a:pP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Закон України «Про освіту»  </a:t>
            </a:r>
            <a:endParaRPr lang="ru-RU" sz="14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318770" algn="l"/>
              </a:tabLst>
            </a:pP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  Конституція України </a:t>
            </a:r>
            <a:endParaRPr lang="ru-RU" sz="14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318770" algn="l"/>
              </a:tabLst>
            </a:pP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  Закон України “Про загальну середню освіту” </a:t>
            </a:r>
            <a:endParaRPr lang="ru-RU" sz="14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318770" algn="l"/>
              </a:tabLst>
            </a:pP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  Національної доктрини розвитку освіти, </a:t>
            </a:r>
            <a:endParaRPr lang="ru-RU" sz="14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08940" algn="l"/>
              </a:tabLst>
            </a:pP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hlinkClick r:id="rId2"/>
              </a:rPr>
              <a:t>Концепція Нової української школи</a:t>
            </a:r>
            <a:endParaRPr lang="ru-RU" sz="14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r>
              <a:rPr lang="uk-UA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hlinkClick r:id="rId3"/>
              </a:rPr>
              <a:t>Розпорядення</a:t>
            </a: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hlinkClick r:id="rId3"/>
              </a:rPr>
              <a:t>  Кабінету міністрів України  " Про  схвалення Концепції реалізації державної політики у сфері реформування загальної середньої освіти “Нова українська школа” на період до 2029 </a:t>
            </a:r>
            <a:r>
              <a:rPr lang="uk-UA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hlinkClick r:id="rId3"/>
              </a:rPr>
              <a:t>року</a:t>
            </a:r>
            <a:endParaRPr lang="uk-UA" dirty="0" smtClean="0">
              <a:solidFill>
                <a:srgbClr val="0033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Постанова Кабінету Міністрів України від 09.08.2017 №588</a:t>
            </a: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hlinkClick r:id="rId4"/>
              </a:rPr>
              <a:t> "Про внесення змін до Порядку організації інклюзивного навчання у загальноосвітніх навчальних </a:t>
            </a:r>
            <a:r>
              <a:rPr lang="uk-UA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hlinkClick r:id="rId4"/>
              </a:rPr>
              <a:t>закладах</a:t>
            </a:r>
            <a:endParaRPr lang="uk-UA" dirty="0" smtClean="0">
              <a:solidFill>
                <a:srgbClr val="0033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08940" algn="l"/>
              </a:tabLst>
            </a:pP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Постанова Кабінету Міністрів України від 12.07.2017 №545  "</a:t>
            </a: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hlinkClick r:id="rId5"/>
              </a:rPr>
              <a:t>Про затвердження Положення про </a:t>
            </a:r>
            <a:r>
              <a:rPr lang="uk-UA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hlinkClick r:id="rId5"/>
              </a:rPr>
              <a:t>інклюзивно</a:t>
            </a: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hlinkClick r:id="rId5"/>
              </a:rPr>
              <a:t>-ресурсний центр</a:t>
            </a:r>
            <a:r>
              <a:rPr lang="uk-UA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"</a:t>
            </a:r>
            <a:endParaRPr lang="ru-RU" sz="14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0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0" y="1628800"/>
            <a:ext cx="7164000" cy="88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2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82094"/>
            <a:ext cx="799288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Мета</a:t>
            </a:r>
            <a:r>
              <a:rPr lang="uk-UA" sz="2800" b="1" u="sng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uk-UA" sz="2800" u="sng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800" b="1" u="sng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завдання </a:t>
            </a:r>
            <a:r>
              <a:rPr lang="uk-UA" sz="2800" b="1" u="sng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та</a:t>
            </a:r>
            <a:r>
              <a:rPr lang="uk-UA" sz="2800" b="1" u="sng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 шляхи </a:t>
            </a:r>
            <a:r>
              <a:rPr lang="ru-RU" sz="2800" b="1" u="sng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реалізації</a:t>
            </a:r>
            <a:r>
              <a:rPr lang="ru-RU" sz="2800" b="1" u="sng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u="sng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Концепції</a:t>
            </a:r>
            <a:r>
              <a:rPr lang="ru-RU" sz="28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 :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Зробити навчальний процес привабливим: </a:t>
            </a:r>
            <a:endParaRPr lang="ru-RU" sz="24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4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педагог-новатор, наставник, лідер, менеджер;</a:t>
            </a:r>
            <a:endParaRPr lang="ru-RU" sz="24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4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зацікавлений учень;</a:t>
            </a:r>
            <a:endParaRPr lang="ru-RU" sz="24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4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модернізація матеріально-технічної бази;</a:t>
            </a:r>
            <a:endParaRPr lang="ru-RU" sz="24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4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використання електронних підручників та ІКТ на </a:t>
            </a:r>
            <a:r>
              <a:rPr lang="uk-UA" sz="2400" dirty="0" err="1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уроках</a:t>
            </a:r>
            <a:r>
              <a:rPr lang="uk-UA" sz="24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;</a:t>
            </a:r>
            <a:endParaRPr lang="ru-RU" sz="24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4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інтеграція через міжпредметні зв’язки; </a:t>
            </a:r>
            <a:endParaRPr lang="ru-RU" sz="24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uk-UA" sz="24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комфортні умови навчання.</a:t>
            </a:r>
            <a:endParaRPr lang="ru-RU" sz="2400" dirty="0">
              <a:solidFill>
                <a:srgbClr val="00330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65" y="5301208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17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Стимулювати до самоосвіти</a:t>
            </a: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800" dirty="0" smtClean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з  </a:t>
            </a: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5-х класів націленість на підготовку до ЗНО;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організація науково-практичної роботи учнів;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створення класів  з поглибленим вивченням  предметів;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здатність до самовдосконалення та професійного росту педагогів в умовах НУШ.</a:t>
            </a:r>
            <a:endParaRPr lang="ru-RU" sz="2800" dirty="0">
              <a:solidFill>
                <a:srgbClr val="00330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5" y="5301208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03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7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Будувати освітній  процес на принципах толерантності :</a:t>
            </a:r>
            <a:endParaRPr lang="ru-RU" sz="2800" b="1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участь у соціальних проектах ;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відкриття інклюзивних класів;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робота психологічної служби;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реалізація програм та курсів за вибором;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різноманітні форми позакласної роботи;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виховний процес , як калейдоскоп дитячих </a:t>
            </a:r>
            <a:r>
              <a:rPr lang="uk-UA" sz="2800" dirty="0" err="1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різноманітностей</a:t>
            </a: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.</a:t>
            </a:r>
            <a:endParaRPr lang="ru-RU" sz="2800" dirty="0">
              <a:solidFill>
                <a:srgbClr val="00330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5" y="5480685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графія ЗОШ №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2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Формувати прагнення до здорового способу життя:</a:t>
            </a:r>
            <a:endParaRPr lang="ru-RU" sz="2800" b="1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робота  Школи сприяння здоров’ю; 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поглиблення  шкільної програми « Подаруй дитині  здоров’я »;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організація здоров´язберігаючого освітнього середовища; 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співпраця з установами міста; 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uk-UA" sz="2800" dirty="0">
                <a:solidFill>
                  <a:srgbClr val="003300"/>
                </a:solidFill>
                <a:latin typeface="Times New Roman"/>
                <a:ea typeface="Calibri"/>
                <a:cs typeface="Calibri"/>
              </a:rPr>
              <a:t>партнерство з батьками.</a:t>
            </a:r>
            <a:endParaRPr lang="ru-RU" sz="2800" dirty="0">
              <a:solidFill>
                <a:srgbClr val="003300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60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286000" y="17208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Методична рада </a:t>
            </a:r>
            <a:r>
              <a:rPr lang="ru-RU" sz="2000" b="1" dirty="0" err="1">
                <a:solidFill>
                  <a:schemeClr val="bg1"/>
                </a:solidFill>
              </a:rPr>
              <a:t>ліцею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надає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допомогу</a:t>
            </a:r>
            <a:r>
              <a:rPr lang="ru-RU" sz="2000" b="1" dirty="0">
                <a:solidFill>
                  <a:schemeClr val="bg1"/>
                </a:solidFill>
              </a:rPr>
              <a:t> учителям у </a:t>
            </a:r>
            <a:r>
              <a:rPr lang="ru-RU" sz="2000" b="1" dirty="0" err="1">
                <a:solidFill>
                  <a:schemeClr val="bg1"/>
                </a:solidFill>
              </a:rPr>
              <a:t>написанні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розробок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проектів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оформленні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матеріалів</a:t>
            </a:r>
            <a:r>
              <a:rPr lang="ru-RU" sz="2000" b="1" dirty="0">
                <a:solidFill>
                  <a:schemeClr val="bg1"/>
                </a:solidFill>
              </a:rPr>
              <a:t> на ярмарки </a:t>
            </a:r>
            <a:r>
              <a:rPr lang="ru-RU" sz="2000" b="1" dirty="0" err="1">
                <a:solidFill>
                  <a:schemeClr val="bg1"/>
                </a:solidFill>
              </a:rPr>
              <a:t>педагогічних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технологій</a:t>
            </a:r>
            <a:r>
              <a:rPr lang="ru-RU" sz="2000" b="1" dirty="0">
                <a:solidFill>
                  <a:schemeClr val="bg1"/>
                </a:solidFill>
              </a:rPr>
              <a:t>. Учителями-предметниками створена методика </a:t>
            </a:r>
            <a:r>
              <a:rPr lang="ru-RU" sz="2000" b="1" dirty="0" err="1">
                <a:solidFill>
                  <a:schemeClr val="bg1"/>
                </a:solidFill>
              </a:rPr>
              <a:t>підбору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конкурсних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завдань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>
                <a:solidFill>
                  <a:schemeClr val="bg1"/>
                </a:solidFill>
              </a:rPr>
              <a:t>завдань</a:t>
            </a:r>
            <a:r>
              <a:rPr lang="ru-RU" sz="2000" b="1" dirty="0">
                <a:solidFill>
                  <a:schemeClr val="bg1"/>
                </a:solidFill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</a:rPr>
              <a:t>олімпіад</a:t>
            </a:r>
            <a:r>
              <a:rPr lang="ru-RU" sz="2000" b="1" dirty="0">
                <a:solidFill>
                  <a:schemeClr val="bg1"/>
                </a:solidFill>
              </a:rPr>
              <a:t>. Методичною радою </a:t>
            </a:r>
            <a:r>
              <a:rPr lang="ru-RU" sz="2000" b="1" dirty="0" err="1">
                <a:solidFill>
                  <a:schemeClr val="bg1"/>
                </a:solidFill>
              </a:rPr>
              <a:t>ліцею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розроблені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використовуються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роботі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вчителів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методичні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рекомендації</a:t>
            </a:r>
            <a:r>
              <a:rPr lang="ru-RU" sz="2000" b="1" dirty="0">
                <a:solidFill>
                  <a:schemeClr val="bg1"/>
                </a:solidFill>
              </a:rPr>
              <a:t> «</a:t>
            </a:r>
            <a:r>
              <a:rPr lang="ru-RU" sz="2000" b="1" dirty="0" err="1">
                <a:solidFill>
                  <a:schemeClr val="bg1"/>
                </a:solidFill>
              </a:rPr>
              <a:t>Психологічні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особливості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обдарованої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дитини</a:t>
            </a:r>
            <a:r>
              <a:rPr lang="ru-RU" sz="2000" b="1" dirty="0">
                <a:solidFill>
                  <a:schemeClr val="bg1"/>
                </a:solidFill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41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58227"/>
            <a:ext cx="644246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1.Організаціна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УРОК. НАВЧАННЯ. ВИХОВАННЯ.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-підготовка</a:t>
            </a:r>
            <a:r>
              <a:rPr lang="uk-UA" dirty="0" smtClean="0">
                <a:solidFill>
                  <a:schemeClr val="bg1"/>
                </a:solidFill>
              </a:rPr>
              <a:t> та результативне проведення уроку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-поурочні</a:t>
            </a:r>
            <a:r>
              <a:rPr lang="uk-UA" dirty="0" smtClean="0">
                <a:solidFill>
                  <a:schemeClr val="bg1"/>
                </a:solidFill>
              </a:rPr>
              <a:t> плани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-робота</a:t>
            </a:r>
            <a:r>
              <a:rPr lang="uk-UA" dirty="0" smtClean="0">
                <a:solidFill>
                  <a:schemeClr val="bg1"/>
                </a:solidFill>
              </a:rPr>
              <a:t> класних керівників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-заступники</a:t>
            </a:r>
            <a:r>
              <a:rPr lang="uk-UA" dirty="0" smtClean="0">
                <a:solidFill>
                  <a:schemeClr val="bg1"/>
                </a:solidFill>
              </a:rPr>
              <a:t> директора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КОНТРОЛЬ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заміни уроків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bg1"/>
                </a:solidFill>
              </a:rPr>
              <a:t>ч</a:t>
            </a:r>
            <a:r>
              <a:rPr lang="uk-UA" dirty="0" smtClean="0">
                <a:solidFill>
                  <a:schemeClr val="bg1"/>
                </a:solidFill>
              </a:rPr>
              <a:t>ергування вчителів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озакласна робота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ідготовка до олімпіад та конкурсів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ЗНО. НМТ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ВИКОНАННЯ ПРАВИЛ ВНУТРІШНЬОГО РОЗПОРЯДКУ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2. Методична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3. Індивідуальна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86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704975"/>
            <a:ext cx="5934075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6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394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Очікувані</a:t>
            </a:r>
            <a:r>
              <a:rPr lang="ru-RU" sz="28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результати</a:t>
            </a:r>
            <a:endParaRPr lang="ru-RU" sz="2800" dirty="0">
              <a:solidFill>
                <a:srgbClr val="0033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uk-UA" sz="2800" b="1" dirty="0">
                <a:solidFill>
                  <a:srgbClr val="003300"/>
                </a:solidFill>
                <a:latin typeface="Times New Roman"/>
              </a:rPr>
              <a:t>Випускник школи </a:t>
            </a:r>
            <a:r>
              <a:rPr lang="uk-UA" sz="2800" dirty="0">
                <a:solidFill>
                  <a:srgbClr val="003300"/>
                </a:solidFill>
                <a:latin typeface="Times New Roman"/>
              </a:rPr>
              <a:t>– </a:t>
            </a:r>
            <a:r>
              <a:rPr lang="uk-UA" sz="2800" dirty="0" smtClean="0">
                <a:solidFill>
                  <a:srgbClr val="003300"/>
                </a:solidFill>
                <a:latin typeface="Times New Roman"/>
              </a:rPr>
              <a:t>освічений</a:t>
            </a:r>
            <a:r>
              <a:rPr lang="uk-UA" sz="2800" dirty="0">
                <a:solidFill>
                  <a:srgbClr val="003300"/>
                </a:solidFill>
                <a:latin typeface="Times New Roman"/>
              </a:rPr>
              <a:t>, всебічно розвинений, відповідальний громадянин і патріот, з морально-етичними принципами, здатний приймати  відповідальні рішення, відкритий до інновацій.</a:t>
            </a:r>
            <a:endParaRPr lang="ru-RU" sz="2800" dirty="0">
              <a:solidFill>
                <a:srgbClr val="003300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08316"/>
            <a:ext cx="20732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85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400" b="1" dirty="0">
                <a:solidFill>
                  <a:srgbClr val="003300"/>
                </a:solidFill>
                <a:latin typeface="Times New Roman"/>
              </a:rPr>
              <a:t>Вмотивований вчитель</a:t>
            </a:r>
            <a:r>
              <a:rPr lang="uk-UA" sz="2400" dirty="0">
                <a:solidFill>
                  <a:srgbClr val="003300"/>
                </a:solidFill>
                <a:latin typeface="Times New Roman"/>
              </a:rPr>
              <a:t>, креативний, творчий педагог, </a:t>
            </a:r>
            <a:r>
              <a:rPr lang="uk-UA" sz="2400" dirty="0" err="1">
                <a:solidFill>
                  <a:srgbClr val="003300"/>
                </a:solidFill>
                <a:latin typeface="Times New Roman"/>
              </a:rPr>
              <a:t>інноватор</a:t>
            </a:r>
            <a:r>
              <a:rPr lang="uk-UA" sz="2400" dirty="0">
                <a:solidFill>
                  <a:srgbClr val="003300"/>
                </a:solidFill>
                <a:latin typeface="Times New Roman"/>
              </a:rPr>
              <a:t>,  здатний до саморозвитку, наставник і приклад для підростаючого покоління.</a:t>
            </a:r>
            <a:endParaRPr lang="ru-RU" sz="2400" dirty="0">
              <a:solidFill>
                <a:srgbClr val="0033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sz="2400" b="1" dirty="0">
                <a:solidFill>
                  <a:srgbClr val="003300"/>
                </a:solidFill>
                <a:latin typeface="Times New Roman"/>
              </a:rPr>
              <a:t>Партнерство з батьками</a:t>
            </a:r>
            <a:r>
              <a:rPr lang="uk-UA" sz="2400" dirty="0">
                <a:solidFill>
                  <a:srgbClr val="003300"/>
                </a:solidFill>
                <a:latin typeface="Times New Roman"/>
              </a:rPr>
              <a:t>, школами, установами, як шлях до всебічного розвитку закладу.</a:t>
            </a:r>
            <a:endParaRPr lang="ru-RU" sz="2400" dirty="0">
              <a:solidFill>
                <a:srgbClr val="0033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sz="2400" b="1" dirty="0">
                <a:solidFill>
                  <a:srgbClr val="003300"/>
                </a:solidFill>
                <a:latin typeface="Times New Roman"/>
              </a:rPr>
              <a:t>Сучасно обладнаний освітній заклад </a:t>
            </a:r>
            <a:r>
              <a:rPr lang="uk-UA" sz="2400" dirty="0">
                <a:solidFill>
                  <a:srgbClr val="003300"/>
                </a:solidFill>
                <a:latin typeface="Times New Roman"/>
              </a:rPr>
              <a:t>з розвиненою спортивною, культурною інфраструктурою.</a:t>
            </a:r>
            <a:endParaRPr lang="ru-RU" sz="2400" dirty="0">
              <a:solidFill>
                <a:srgbClr val="0033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sz="2400" b="1" dirty="0">
                <a:solidFill>
                  <a:srgbClr val="003300"/>
                </a:solidFill>
                <a:latin typeface="Times New Roman"/>
              </a:rPr>
              <a:t>Гуманізація, демократизація, просторова організація </a:t>
            </a:r>
            <a:r>
              <a:rPr lang="uk-UA" sz="2400" dirty="0">
                <a:solidFill>
                  <a:srgbClr val="003300"/>
                </a:solidFill>
                <a:latin typeface="Times New Roman"/>
              </a:rPr>
              <a:t>освітнього процесу.</a:t>
            </a:r>
            <a:endParaRPr lang="ru-RU" sz="2400" dirty="0">
              <a:solidFill>
                <a:srgbClr val="0033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sz="2400" b="1" dirty="0">
                <a:solidFill>
                  <a:srgbClr val="003300"/>
                </a:solidFill>
                <a:latin typeface="Times New Roman"/>
              </a:rPr>
              <a:t>Ціннісне ставлення </a:t>
            </a:r>
            <a:r>
              <a:rPr lang="uk-UA" sz="2400" dirty="0">
                <a:solidFill>
                  <a:srgbClr val="003300"/>
                </a:solidFill>
                <a:latin typeface="Times New Roman"/>
              </a:rPr>
              <a:t>до здоров’я, що включає свідоме й відповідальне відношення учнів, батьків та вчителів до здорового способу життя.</a:t>
            </a:r>
            <a:endParaRPr lang="ru-RU" sz="2400" dirty="0">
              <a:solidFill>
                <a:srgbClr val="003300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u="sng" dirty="0">
                <a:solidFill>
                  <a:srgbClr val="003300"/>
                </a:solidFill>
                <a:latin typeface="Times New Roman"/>
                <a:ea typeface="Arial"/>
              </a:rPr>
              <a:t/>
            </a:r>
            <a:br>
              <a:rPr lang="uk-UA" sz="2400" b="1" u="sng" dirty="0">
                <a:solidFill>
                  <a:srgbClr val="003300"/>
                </a:solidFill>
                <a:latin typeface="Times New Roman"/>
                <a:ea typeface="Arial"/>
              </a:rPr>
            </a:br>
            <a:r>
              <a:rPr lang="uk-UA" b="1" dirty="0">
                <a:solidFill>
                  <a:srgbClr val="003300"/>
                </a:solidFill>
                <a:latin typeface="Times New Roman"/>
                <a:ea typeface="Arial"/>
                <a:cs typeface="Times New Roman"/>
              </a:rPr>
              <a:t> </a:t>
            </a:r>
            <a:endParaRPr lang="ru-RU" sz="1400" dirty="0">
              <a:solidFill>
                <a:srgbClr val="00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6845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49" y="4077071"/>
            <a:ext cx="2617896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7250" y="314325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813" y="857250"/>
            <a:ext cx="6465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rgbClr val="006600">
                  <a:lumMod val="50000"/>
                </a:srgb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Коломийський ліцей № 2 </a:t>
            </a:r>
            <a:r>
              <a:rPr lang="uk-UA" sz="3200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 заклад освіти, який задовольняє пізнавальні інтереси дитини, плекає творчу особистість, створює умови для повноцінного інтелектуального, творчого, морального, фізичного розвитку дитини, тобто школа самореалізації особистості.</a:t>
            </a:r>
            <a:endParaRPr lang="uk-UA" sz="3200" b="1" dirty="0" smtClean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85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32649"/>
            <a:ext cx="1763688" cy="18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5616" y="300306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857249"/>
            <a:ext cx="6465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rgbClr val="006600">
                  <a:lumMod val="50000"/>
                </a:srgbClr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04664"/>
            <a:ext cx="7776864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Стратегічні цілі перспективного плану розвитку Коломийського</a:t>
            </a:r>
            <a:r>
              <a:rPr kumimoji="0" lang="uk-UA" sz="2800" b="1" i="0" u="none" strike="noStrike" kern="0" cap="none" spc="0" normalizeH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ліцею № 2</a:t>
            </a:r>
            <a:r>
              <a:rPr kumimoji="0" lang="uk-UA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0" cap="none" spc="0" normalizeH="0" baseline="0" noProof="0" dirty="0" smtClean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uk-UA" sz="2800" b="1" i="1" dirty="0">
                <a:solidFill>
                  <a:srgbClr val="003300"/>
                </a:solidFill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Створення внутрішньої системи якості </a:t>
            </a:r>
            <a:r>
              <a:rPr lang="uk-UA" sz="28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освіти.</a:t>
            </a:r>
            <a:endParaRPr lang="ru-RU" sz="2800" b="1" i="1" dirty="0">
              <a:solidFill>
                <a:srgbClr val="003300"/>
              </a:solidFill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uk-UA" sz="2800" b="1" i="1" dirty="0">
                <a:solidFill>
                  <a:srgbClr val="003300"/>
                </a:solidFill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Удосконалення системи виховної та позаурочної </a:t>
            </a:r>
            <a:r>
              <a:rPr lang="uk-UA" sz="28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роботи.</a:t>
            </a:r>
            <a:endParaRPr lang="ru-RU" sz="2800" b="1" i="1" dirty="0">
              <a:solidFill>
                <a:srgbClr val="003300"/>
              </a:solidFill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uk-UA" sz="2800" b="1" i="1" dirty="0">
                <a:solidFill>
                  <a:srgbClr val="003300"/>
                </a:solidFill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Педагогіка партнерства;</a:t>
            </a:r>
            <a:endParaRPr lang="ru-RU" sz="2800" b="1" i="1" dirty="0">
              <a:solidFill>
                <a:srgbClr val="003300"/>
              </a:solidFill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uk-UA" sz="2800" b="1" i="1" dirty="0">
                <a:solidFill>
                  <a:srgbClr val="003300"/>
                </a:solidFill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Забезпечення створення нового освітнього </a:t>
            </a:r>
            <a:r>
              <a:rPr lang="uk-UA" sz="28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простору.</a:t>
            </a:r>
            <a:endParaRPr lang="ru-RU" sz="2800" b="1" i="1" dirty="0">
              <a:solidFill>
                <a:srgbClr val="003300"/>
              </a:solidFill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uk-UA" sz="2800" b="1" i="1" dirty="0">
                <a:solidFill>
                  <a:srgbClr val="003300"/>
                </a:solidFill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Створення внутрішньої системи кадрової </a:t>
            </a:r>
            <a:r>
              <a:rPr lang="uk-UA" sz="28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політики.</a:t>
            </a:r>
            <a:endParaRPr lang="ru-RU" sz="2800" b="1" i="1" dirty="0">
              <a:solidFill>
                <a:srgbClr val="003300"/>
              </a:solidFill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800" b="1" kern="0" dirty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0" u="none" strike="noStrike" kern="0" cap="none" spc="0" normalizeH="0" baseline="0" noProof="0" dirty="0" smtClean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9990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95736" y="170080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813" y="857250"/>
            <a:ext cx="6465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rgbClr val="006600">
                  <a:lumMod val="50000"/>
                </a:srgbClr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60649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СИСТЕМА ЯКІСНОЇ ОСВІТНЬОЇ ПЛАТФОРМИ</a:t>
            </a:r>
            <a:r>
              <a:rPr kumimoji="0" lang="ru-RU" sz="36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79142" y="3381022"/>
            <a:ext cx="3618950" cy="1627848"/>
            <a:chOff x="-39629" y="2374791"/>
            <a:chExt cx="3738054" cy="144821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39629" y="2389918"/>
              <a:ext cx="3718865" cy="143308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19474" y="2374791"/>
              <a:ext cx="3578951" cy="129317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Здійснення навчання за принципом 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«школа поза школою»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771800" y="1770464"/>
            <a:ext cx="3883366" cy="999459"/>
            <a:chOff x="1742083" y="-747515"/>
            <a:chExt cx="3883366" cy="9994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792709" y="-747515"/>
              <a:ext cx="3832740" cy="999459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742083" y="-746287"/>
              <a:ext cx="3735160" cy="9018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itchFamily="18" charset="0"/>
                  <a:ea typeface="Microsoft JhengHei" pitchFamily="34" charset="-120"/>
                  <a:cs typeface="+mn-cs"/>
                </a:rPr>
                <a:t>Формування сучасного типу </a:t>
              </a:r>
              <a:r>
                <a:rPr kumimoji="0" lang="uk-UA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itchFamily="18" charset="0"/>
                  <a:ea typeface="Microsoft JhengHei" pitchFamily="34" charset="-120"/>
                  <a:cs typeface="+mn-cs"/>
                </a:rPr>
                <a:t>вчителя, </a:t>
              </a:r>
              <a:r>
                <a:rPr kumimoji="0" lang="uk-UA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itchFamily="18" charset="0"/>
                  <a:ea typeface="Microsoft JhengHei" pitchFamily="34" charset="-120"/>
                  <a:cs typeface="+mn-cs"/>
                </a:rPr>
                <a:t>модератора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Microsoft JhengHei" pitchFamily="34" charset="-120"/>
                <a:cs typeface="+mn-cs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481735" y="3263998"/>
            <a:ext cx="3978697" cy="2397250"/>
            <a:chOff x="4392488" y="2160234"/>
            <a:chExt cx="3613740" cy="168376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392488" y="2160234"/>
              <a:ext cx="3613740" cy="1683769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4474683" y="2242429"/>
              <a:ext cx="3449350" cy="15193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Реалізація моделі випереджаючої освіти та </a:t>
              </a:r>
              <a:r>
                <a:rPr kumimoji="0" lang="uk-UA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компетентнісно</a:t>
              </a:r>
              <a:r>
                <a:rPr kumimoji="0" lang="uk-UA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зорієнтованого підходу, профільного навчання у навчальному закладі за індивідуальною освітньою траєкторією кожної дитини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" name="Дуга 3"/>
          <p:cNvSpPr/>
          <p:nvPr/>
        </p:nvSpPr>
        <p:spPr>
          <a:xfrm>
            <a:off x="2627784" y="2996952"/>
            <a:ext cx="144016" cy="26704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20" name="Прямая соединительная линия 5119"/>
          <p:cNvCxnSpPr/>
          <p:nvPr/>
        </p:nvCxnSpPr>
        <p:spPr>
          <a:xfrm flipH="1">
            <a:off x="2520445" y="2839581"/>
            <a:ext cx="683404" cy="490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8959">
            <a:off x="5301214" y="2766823"/>
            <a:ext cx="527588" cy="5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66" y="3991612"/>
            <a:ext cx="6953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43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ОЦІНЮВАННЯ</a:t>
            </a:r>
          </a:p>
          <a:p>
            <a:pPr lvl="0" algn="ctr" eaLnBrk="0" hangingPunct="0">
              <a:defRPr/>
            </a:pPr>
            <a:r>
              <a:rPr lang="uk-UA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ОСВІТНЬОЇ ДІЯЛЬНОСТІ</a:t>
            </a:r>
            <a:endParaRPr lang="uk-UA" sz="3200" b="1" dirty="0">
              <a:ln w="10541" cmpd="sng">
                <a:solidFill>
                  <a:srgbClr val="72A376">
                    <a:shade val="88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CB0E1F8-CECA-4AD7-A0C9-D3001C1BB302}"/>
              </a:ext>
            </a:extLst>
          </p:cNvPr>
          <p:cNvSpPr/>
          <p:nvPr/>
        </p:nvSpPr>
        <p:spPr>
          <a:xfrm>
            <a:off x="2627784" y="1772815"/>
            <a:ext cx="6108229" cy="180064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комфортних і безпечних умов навчання та праці;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освітнього середовища, вільного від будь-яких форм насильства та дискримінації;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інклюзивного, розвивального та мотивуючого до навчання освітнього простору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3365912-B361-45A9-AF61-30F51BBD1FAA}"/>
              </a:ext>
            </a:extLst>
          </p:cNvPr>
          <p:cNvSpPr/>
          <p:nvPr/>
        </p:nvSpPr>
        <p:spPr>
          <a:xfrm>
            <a:off x="2627784" y="3860800"/>
            <a:ext cx="6138391" cy="27368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відкритої, прозорої і зрозумілої для здобувачів освіти системи оцінювання їх навчальних досягнень;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kumimoji="0" lang="uk-UA" sz="1800" b="0" i="1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моніторингу, </a:t>
            </a: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що передбачає систематичне відстеження та коригування результатів навчання кожного здобувача освіти;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 системи оцінювання на формування у здобувачів освіти відповідальності за результати свого навчання, здатності до самооцінювання</a:t>
            </a:r>
          </a:p>
        </p:txBody>
      </p:sp>
      <p:sp>
        <p:nvSpPr>
          <p:cNvPr id="7" name="Прямоугольная выноска 6">
            <a:extLst>
              <a:ext uri="{FF2B5EF4-FFF2-40B4-BE49-F238E27FC236}">
                <a16:creationId xmlns="" xmlns:a16="http://schemas.microsoft.com/office/drawing/2014/main" id="{2CEA0586-9DD4-4230-AE1E-F9B409C40150}"/>
              </a:ext>
            </a:extLst>
          </p:cNvPr>
          <p:cNvSpPr/>
          <p:nvPr/>
        </p:nvSpPr>
        <p:spPr>
          <a:xfrm>
            <a:off x="179513" y="2202582"/>
            <a:ext cx="2160240" cy="1368152"/>
          </a:xfrm>
          <a:prstGeom prst="wedgeRectCallout">
            <a:avLst>
              <a:gd name="adj1" fmla="val 64246"/>
              <a:gd name="adj2" fmla="val 1749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ОСВІТНЄ СЕРЕДОВИЩЕ </a:t>
            </a:r>
          </a:p>
        </p:txBody>
      </p:sp>
      <p:sp>
        <p:nvSpPr>
          <p:cNvPr id="8" name="Прямоугольная выноска 7">
            <a:extLst>
              <a:ext uri="{FF2B5EF4-FFF2-40B4-BE49-F238E27FC236}">
                <a16:creationId xmlns="" xmlns:a16="http://schemas.microsoft.com/office/drawing/2014/main" id="{51DE0BC7-8484-4ECC-9771-C182AC1C3615}"/>
              </a:ext>
            </a:extLst>
          </p:cNvPr>
          <p:cNvSpPr/>
          <p:nvPr/>
        </p:nvSpPr>
        <p:spPr>
          <a:xfrm>
            <a:off x="179513" y="4797152"/>
            <a:ext cx="2160240" cy="1296144"/>
          </a:xfrm>
          <a:prstGeom prst="wedgeRectCallout">
            <a:avLst>
              <a:gd name="adj1" fmla="val 64246"/>
              <a:gd name="adj2" fmla="val 1749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 marL="0" marR="0" lvl="0" indent="0" algn="ctr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ЗДОБУВАЧІВ ОСВІТИ</a:t>
            </a:r>
          </a:p>
        </p:txBody>
      </p:sp>
    </p:spTree>
    <p:extLst>
      <p:ext uri="{BB962C8B-B14F-4D97-AF65-F5344CB8AC3E}">
        <p14:creationId xmlns:p14="http://schemas.microsoft.com/office/powerpoint/2010/main" val="31937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для сайту\IMG_2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7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946" y="116632"/>
            <a:ext cx="7190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ОЦІНЮВАННЯ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ОСВІТНЬОЇ ДІЯЛЬНОСТІ</a:t>
            </a:r>
            <a:endParaRPr lang="uk-UA" sz="3200" b="1" dirty="0">
              <a:ln w="10541" cmpd="sng">
                <a:solidFill>
                  <a:srgbClr val="72A376">
                    <a:shade val="88000"/>
                    <a:satMod val="110000"/>
                  </a:srgbClr>
                </a:solidFill>
                <a:prstDash val="solid"/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CB0E1F8-CECA-4AD7-A0C9-D3001C1BB302}"/>
              </a:ext>
            </a:extLst>
          </p:cNvPr>
          <p:cNvSpPr/>
          <p:nvPr/>
        </p:nvSpPr>
        <p:spPr>
          <a:xfrm>
            <a:off x="2339752" y="1193850"/>
            <a:ext cx="6396261" cy="252318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lvl="0" indent="-285750" eaLnBrk="0" hangingPunct="0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планування педпрацівниками своєї діяльності, використання сучасних освітніх </a:t>
            </a:r>
            <a:r>
              <a:rPr lang="uk-UA" sz="16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підходів, технологій </a:t>
            </a: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метою формування ключових </a:t>
            </a:r>
            <a:r>
              <a:rPr lang="uk-UA" sz="1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наскрізних умінь  здобувачів освіти;</a:t>
            </a:r>
          </a:p>
          <a:p>
            <a:pPr marL="285750" lvl="0" indent="-285750" eaLnBrk="0" hangingPunct="0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рівня професійної компетентності та майстерності педагогічних працівників;</a:t>
            </a:r>
          </a:p>
          <a:p>
            <a:pPr marL="285750" lvl="0" indent="-285750" eaLnBrk="0" hangingPunct="0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 співпраці зі здобувачами освіти, їх батьками, працівниками закладу освіти;</a:t>
            </a:r>
          </a:p>
          <a:p>
            <a:pPr marL="285750" lvl="0" indent="-285750" eaLnBrk="0" hangingPunct="0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педагогічної діяльності та навчання здобувачів освіти на засадах </a:t>
            </a:r>
            <a:r>
              <a:rPr lang="uk-UA" sz="16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 доброчесності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3365912-B361-45A9-AF61-30F51BBD1FAA}"/>
              </a:ext>
            </a:extLst>
          </p:cNvPr>
          <p:cNvSpPr/>
          <p:nvPr/>
        </p:nvSpPr>
        <p:spPr>
          <a:xfrm>
            <a:off x="2339752" y="3840976"/>
            <a:ext cx="6426423" cy="27368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lvl="0" indent="-285750" eaLnBrk="0" hangingPunct="0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lang="uk-UA" sz="16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та системи планування </a:t>
            </a: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закладу, моніторинг виконання поставлених цілей і завдань;</a:t>
            </a:r>
          </a:p>
          <a:p>
            <a:pPr marL="285750" lvl="0" indent="-285750" eaLnBrk="0" hangingPunct="0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відносин довіри, прозорості, етичних норм;</a:t>
            </a:r>
          </a:p>
          <a:p>
            <a:pPr marL="285750" lvl="0" indent="-285750" eaLnBrk="0" hangingPunct="0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кадрової політики та забезпечення можливостей для професійного розвитку педпрацівників;</a:t>
            </a:r>
          </a:p>
          <a:p>
            <a:pPr marL="285750" lvl="0" indent="-285750" eaLnBrk="0" hangingPunct="0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 на засадах </a:t>
            </a:r>
            <a:r>
              <a:rPr lang="uk-UA" sz="1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людиноцентризму</a:t>
            </a: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прийняття управлінських рішень на основі конструктивної співпраці учасників освітнього процесу, взаємодії закладу освіти з місцевою громадою;</a:t>
            </a:r>
          </a:p>
          <a:p>
            <a:pPr marL="285750" lvl="0" indent="-285750" eaLnBrk="0" hangingPunct="0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та забезпечення академічної доброчесності</a:t>
            </a:r>
          </a:p>
        </p:txBody>
      </p:sp>
      <p:sp>
        <p:nvSpPr>
          <p:cNvPr id="7" name="Прямоугольная выноска 6">
            <a:extLst>
              <a:ext uri="{FF2B5EF4-FFF2-40B4-BE49-F238E27FC236}">
                <a16:creationId xmlns="" xmlns:a16="http://schemas.microsoft.com/office/drawing/2014/main" id="{2CEA0586-9DD4-4230-AE1E-F9B409C40150}"/>
              </a:ext>
            </a:extLst>
          </p:cNvPr>
          <p:cNvSpPr/>
          <p:nvPr/>
        </p:nvSpPr>
        <p:spPr>
          <a:xfrm>
            <a:off x="95680" y="1711896"/>
            <a:ext cx="1995611" cy="1368152"/>
          </a:xfrm>
          <a:prstGeom prst="wedgeRectCallout">
            <a:avLst>
              <a:gd name="adj1" fmla="val 64246"/>
              <a:gd name="adj2" fmla="val 1749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kern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ДІЯЛЬНІСТЬ </a:t>
            </a:r>
            <a:endParaRPr lang="uk-UA" sz="1600" b="1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>
            <a:extLst>
              <a:ext uri="{FF2B5EF4-FFF2-40B4-BE49-F238E27FC236}">
                <a16:creationId xmlns="" xmlns:a16="http://schemas.microsoft.com/office/drawing/2014/main" id="{51DE0BC7-8484-4ECC-9771-C182AC1C3615}"/>
              </a:ext>
            </a:extLst>
          </p:cNvPr>
          <p:cNvSpPr/>
          <p:nvPr/>
        </p:nvSpPr>
        <p:spPr>
          <a:xfrm>
            <a:off x="95680" y="4770080"/>
            <a:ext cx="2007435" cy="1296144"/>
          </a:xfrm>
          <a:prstGeom prst="wedgeRectCallout">
            <a:avLst>
              <a:gd name="adj1" fmla="val 64246"/>
              <a:gd name="adj2" fmla="val 1749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kern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 ПРЦЕСИ</a:t>
            </a:r>
            <a:endParaRPr lang="uk-UA" sz="1400" b="1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КЛЮЧОВІ РЕЗУЛЬТАТИ ДЛЯ ЗДОБУВАЧА ОСВІТИКОЛОМИЙСЬКОГО</a:t>
            </a:r>
            <a:r>
              <a:rPr kumimoji="0" lang="uk-UA" sz="2800" b="1" i="0" u="none" strike="noStrike" kern="0" cap="none" spc="0" normalizeH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ЛІЦЕЮ № 2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59632" y="1293099"/>
            <a:ext cx="2868488" cy="129614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Фундаментальні знання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88024" y="1297755"/>
            <a:ext cx="2736304" cy="129614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Сучасні знання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7856" y="3068960"/>
            <a:ext cx="2736304" cy="129614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Компетенції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92016" y="3073648"/>
            <a:ext cx="2736304" cy="129614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Практичні навички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56176" y="3068960"/>
            <a:ext cx="2736304" cy="129614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Вміння навчатися впродовж життя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65980" y="4833396"/>
            <a:ext cx="2736304" cy="129614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Обробка інформації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76056" y="4833396"/>
            <a:ext cx="2736304" cy="129614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Здоров’я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Franklin Gothic Demi Con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428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СИСТЕМА КОМФОРТНОГО ПРОСТОРУ</a:t>
            </a:r>
            <a:r>
              <a:rPr kumimoji="0" lang="ru-RU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 </a:t>
            </a:r>
            <a:r>
              <a:rPr kumimoji="0" lang="uk-UA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МАТЕРІАЛЬНО-ТЕХНІЧНОГО ЗАБЕЗПЕЧЕННЯ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9280"/>
            <a:ext cx="8544976" cy="520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eaLnBrk="0" hangingPunct="0">
              <a:spcBef>
                <a:spcPts val="0"/>
              </a:spcBef>
              <a:defRPr/>
            </a:pPr>
            <a:endParaRPr lang="uk-UA" sz="2400" dirty="0" smtClean="0">
              <a:solidFill>
                <a:srgbClr val="1C1C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9750" lvl="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багатофункціонального освітнього простору, максимальна можливість використання приміщень ліцею для організації різних форм навчання;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9750" lvl="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проведення ремонту та переоснащення навчальних кабінетів та службових приміщень;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9750" lvl="0" indent="-285750" eaLnBrk="0" hangingPunc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створення комфортних умов роботи та навчання для співробітників та учнів закладу освіти, враховуючи принципи універсального дизайну</a:t>
            </a: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створення безперешкодного доступу до навчання у закладі освіти всіх дітей з різними можливостями;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9750" lvl="0" indent="-285750" eaLnBrk="0" hangingPunc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створення на пришкільний території місця для відпочинку учнів;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9750" lvl="0" indent="-285750" eaLnBrk="0" hangingPunc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придбання, враховуючи фінансові можливості, для навчальних кабінетів проекторів, мультимедійних дошок та комп’ютерів;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9750" lvl="0" indent="-285750" eaLnBrk="0" hangingPunc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забезпечення безкоштовного доступу в територіальних межах закладу до мережі </a:t>
            </a:r>
            <a:r>
              <a:rPr lang="uk-UA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uk-UA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за допомогою технології </a:t>
            </a:r>
            <a:r>
              <a:rPr lang="uk-UA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Wi-Fi</a:t>
            </a:r>
            <a:endParaRPr lang="uk-UA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000" lvl="0" indent="252000" eaLnBrk="0" hangingPunct="0">
              <a:spcBef>
                <a:spcPts val="0"/>
              </a:spcBef>
              <a:buBlip>
                <a:blip r:embed="rId2"/>
              </a:buBlip>
              <a:defRPr/>
            </a:pPr>
            <a:endParaRPr lang="ru-RU" sz="2400" dirty="0">
              <a:solidFill>
                <a:srgbClr val="1C1C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57250" y="314325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7777" y="857250"/>
            <a:ext cx="6738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rgbClr val="006600">
                  <a:lumMod val="5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17957"/>
            <a:ext cx="1630188" cy="174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29" y="4725144"/>
            <a:ext cx="808037" cy="196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9623" y="188640"/>
            <a:ext cx="725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altLang="uk-UA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ОЧІКУВАНІ РЕЗУЛЬТАТИ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813" y="1052736"/>
            <a:ext cx="709855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>
              <a:spcBef>
                <a:spcPct val="20000"/>
              </a:spcBef>
              <a:buClr>
                <a:srgbClr val="CE9964"/>
              </a:buClr>
              <a:buSzPct val="90000"/>
            </a:pPr>
            <a:r>
              <a:rPr kumimoji="1" lang="ru-RU" altLang="uk-UA" sz="3600" u="sng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kumimoji="1" lang="ru-RU" altLang="uk-UA" sz="3600" u="sng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kumimoji="1" lang="ru-RU" altLang="uk-UA" sz="3600" u="sng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912813">
              <a:spcBef>
                <a:spcPct val="20000"/>
              </a:spcBef>
              <a:buClr>
                <a:srgbClr val="CE9964"/>
              </a:buClr>
              <a:buSzPct val="90000"/>
            </a:pPr>
            <a:endParaRPr kumimoji="1" lang="ru-RU" altLang="uk-UA" sz="3600" u="sng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7"/>
            <a:ext cx="6984776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2813">
              <a:spcBef>
                <a:spcPct val="20000"/>
              </a:spcBef>
              <a:buClr>
                <a:srgbClr val="003300"/>
              </a:buClr>
              <a:buSzPct val="90000"/>
              <a:buFont typeface="Arial" panose="020B0604020202020204" pitchFamily="34" charset="0"/>
              <a:buChar char="•"/>
            </a:pP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активізація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діяльності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всіх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структур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ліцею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;</a:t>
            </a:r>
          </a:p>
          <a:p>
            <a:pPr marL="457200" lvl="0" indent="-457200" defTabSz="912813">
              <a:spcBef>
                <a:spcPct val="20000"/>
              </a:spcBef>
              <a:buClr>
                <a:srgbClr val="003300"/>
              </a:buClr>
              <a:buSzPct val="90000"/>
              <a:buFont typeface="Arial" panose="020B0604020202020204" pitchFamily="34" charset="0"/>
              <a:buChar char="•"/>
            </a:pP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підвищення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ефективності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управління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;</a:t>
            </a:r>
          </a:p>
          <a:p>
            <a:pPr marL="457200" lvl="0" indent="-457200" defTabSz="912813">
              <a:spcBef>
                <a:spcPct val="20000"/>
              </a:spcBef>
              <a:buClr>
                <a:srgbClr val="003300"/>
              </a:buClr>
              <a:buSzPct val="90000"/>
              <a:buFont typeface="Arial" panose="020B0604020202020204" pitchFamily="34" charset="0"/>
              <a:buChar char="•"/>
            </a:pP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збереження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іміджу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ліцею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;</a:t>
            </a:r>
          </a:p>
          <a:p>
            <a:pPr marL="457200" lvl="0" indent="-457200" defTabSz="912813">
              <a:spcBef>
                <a:spcPct val="20000"/>
              </a:spcBef>
              <a:buClr>
                <a:srgbClr val="CE9964"/>
              </a:buClr>
              <a:buSzPct val="90000"/>
              <a:buFont typeface="Arial" panose="020B0604020202020204" pitchFamily="34" charset="0"/>
              <a:buChar char="•"/>
            </a:pP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використання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механізмів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і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прийомів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стимулювання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діяльності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kumimoji="1" lang="ru-RU" altLang="uk-UA" sz="3200" kern="0" dirty="0" err="1">
                <a:solidFill>
                  <a:srgbClr val="003300"/>
                </a:solidFill>
                <a:latin typeface="Times New Roman"/>
              </a:rPr>
              <a:t>педагогів</a:t>
            </a:r>
            <a:r>
              <a:rPr kumimoji="1" lang="ru-RU" altLang="uk-UA" sz="3200" kern="0" dirty="0">
                <a:solidFill>
                  <a:srgbClr val="003300"/>
                </a:solidFill>
                <a:latin typeface="Times New Roman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6837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69847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ru-RU" sz="36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u="sng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6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lvl="0" indent="-571500" eaLnBrk="0" hangingPunct="0">
              <a:buFont typeface="Arial" panose="020B0604020202020204" pitchFamily="34" charset="0"/>
              <a:buChar char="•"/>
              <a:defRPr/>
            </a:pPr>
            <a:endParaRPr lang="ru-RU" sz="3600" u="sng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5121275"/>
            <a:ext cx="16335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15" y="4894263"/>
            <a:ext cx="8112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4523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ru-RU" sz="32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u="sng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0" hangingPunct="0">
              <a:defRPr/>
            </a:pPr>
            <a:endParaRPr lang="ru-RU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якісної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дружніх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родинами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для: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здатного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43" y="5110187"/>
            <a:ext cx="16335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67" y="4894263"/>
            <a:ext cx="8112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0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6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u="sng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36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36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hangingPunct="0">
              <a:defRPr/>
            </a:pPr>
            <a:endParaRPr lang="ru-RU" sz="3200" u="sng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проблем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ліцеї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проблем;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конкурентоздатності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defRPr/>
            </a:pP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5064516"/>
            <a:ext cx="16335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74" y="4837504"/>
            <a:ext cx="8112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9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80" y="1654008"/>
            <a:ext cx="4629331" cy="58728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uk-UA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творчості для вчителів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67544" y="570775"/>
            <a:ext cx="4186808" cy="508136"/>
          </a:xfrm>
        </p:spPr>
        <p:txBody>
          <a:bodyPr/>
          <a:lstStyle/>
          <a:p>
            <a:r>
              <a:rPr lang="uk-UA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Наш ліцей:</a:t>
            </a:r>
            <a:endParaRPr lang="ru-RU" sz="4800" dirty="0">
              <a:solidFill>
                <a:srgbClr val="0033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3312622" cy="2410691"/>
          </a:xfrm>
        </p:spPr>
      </p:pic>
      <p:sp>
        <p:nvSpPr>
          <p:cNvPr id="6" name="TextBox 5"/>
          <p:cNvSpPr txBox="1"/>
          <p:nvPr/>
        </p:nvSpPr>
        <p:spPr>
          <a:xfrm>
            <a:off x="4049971" y="3344843"/>
            <a:ext cx="426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іцей спокою для батьків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489648"/>
            <a:ext cx="385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ліцей радості для дітей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5" y="2546367"/>
            <a:ext cx="3384376" cy="2520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47" y="824843"/>
            <a:ext cx="340455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64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\DSC_8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88" y="4054800"/>
            <a:ext cx="406396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\DSC_8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" y="109816"/>
            <a:ext cx="5173268" cy="34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:\фото\фото 2012-2013\ЗАХОДИ\Микитюк\DSC093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056" y="645860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фото\фото 2013-2014\Яцик\DSC09702.JPG"/>
          <p:cNvPicPr/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11560" y="4041440"/>
            <a:ext cx="3118088" cy="20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9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окальный диск (D)\фото\Фото Слаба 2016\DSC03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3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82023"/>
            <a:ext cx="2617896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7250" y="314325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813" y="857250"/>
            <a:ext cx="64650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rgbClr val="006600">
                  <a:lumMod val="50000"/>
                </a:srgb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Суть керівництва сучасною школою полягає в тому, щоб у найважчій справі на очах у вчителів створювався, дозрівав та утверджувався кращий досвід, який втілював би в собі передові педагогічні ідеї.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2800" b="1" i="1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В.Сухомлинський</a:t>
            </a:r>
            <a:endParaRPr lang="ru-RU" sz="2800" b="1" i="1" dirty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890" y="3712636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23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82023"/>
            <a:ext cx="2617896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7250" y="314325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3" y="260649"/>
            <a:ext cx="7272808" cy="4522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15900" lvl="0" algn="ctr" defTabSz="912813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</a:pPr>
            <a:r>
              <a:rPr lang="uk-UA" altLang="uk-UA" sz="28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uk-UA" sz="28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По </a:t>
            </a:r>
            <a:r>
              <a:rPr lang="uk-UA" altLang="uk-UA" sz="2800" b="1" i="1" dirty="0">
                <a:solidFill>
                  <a:srgbClr val="00330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тому, як людина - від перших проблисків свідомості до останнього подиху – ставиться до своєї школи, судять про її внутрішню культуру і благородство, про її здатність дорожити честю і славою свого народу…</a:t>
            </a:r>
            <a:endParaRPr lang="ru-RU" altLang="uk-UA" sz="2800" b="1" dirty="0">
              <a:solidFill>
                <a:srgbClr val="003300"/>
              </a:solidFill>
              <a:latin typeface="Times New Roman" panose="02020603050405020304" pitchFamily="18" charset="0"/>
              <a:ea typeface="Aharoni" panose="020B0604020202020204" pitchFamily="2" charset="-79"/>
              <a:cs typeface="Times New Roman" panose="02020603050405020304" pitchFamily="18" charset="0"/>
            </a:endParaRPr>
          </a:p>
          <a:p>
            <a:pPr marL="215900" lvl="0" algn="ctr" defTabSz="912813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</a:pPr>
            <a:r>
              <a:rPr lang="uk-UA" altLang="uk-UA" sz="2800" b="1" i="1" dirty="0">
                <a:solidFill>
                  <a:srgbClr val="00330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    Школа завжди повинна бути важливим вогнищем мудрості народу</a:t>
            </a:r>
            <a:r>
              <a:rPr lang="uk-UA" altLang="uk-UA" sz="28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…»</a:t>
            </a:r>
            <a:endParaRPr lang="uk-UA" altLang="uk-UA" sz="2800" b="1" i="1" dirty="0">
              <a:solidFill>
                <a:srgbClr val="003300"/>
              </a:solidFill>
              <a:latin typeface="Times New Roman" panose="02020603050405020304" pitchFamily="18" charset="0"/>
              <a:ea typeface="Aharoni" panose="020B0604020202020204" pitchFamily="2" charset="-79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i="1" dirty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2800" b="1" i="1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В.Сухомлинський</a:t>
            </a:r>
            <a:endParaRPr lang="ru-RU" sz="2800" b="1" i="1" dirty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890" y="3712636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6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82023"/>
            <a:ext cx="2617896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7250" y="314325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890" y="3712636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332657"/>
            <a:ext cx="7819206" cy="614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ДЕВІЗ ТА МЕТА ОСВІТНЬОЇ </a:t>
            </a:r>
            <a:br>
              <a:rPr kumimoji="0" lang="uk-UA" altLang="uk-UA" sz="28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altLang="uk-UA" sz="2400" b="1" i="0" u="none" strike="noStrike" kern="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ДІЯЛЬНОСТІ КОЛОМИЙСЬКОГО</a:t>
            </a:r>
            <a:r>
              <a:rPr kumimoji="0" lang="uk-UA" altLang="uk-UA" sz="2400" b="1" i="0" u="none" strike="noStrike" kern="0" cap="none" spc="0" normalizeH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330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ЛІЦЕЮ № 2</a:t>
            </a:r>
            <a:endParaRPr kumimoji="0" lang="uk-UA" altLang="uk-UA" sz="2400" b="1" i="0" u="none" strike="noStrike" kern="0" cap="none" spc="0" normalizeH="0" baseline="0" noProof="0" dirty="0" smtClean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3300"/>
              </a:solidFill>
              <a:effectLst>
                <a:outerShdw blurRad="25400" dist="25400" dir="2700000" algn="tl" rotWithShape="0">
                  <a:prstClr val="white">
                    <a:lumMod val="95000"/>
                    <a:alpha val="8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400" b="1" kern="0" dirty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3300"/>
              </a:solidFill>
              <a:effectLst>
                <a:outerShdw blurRad="25400" dist="25400" dir="2700000" algn="tl" rotWithShape="0">
                  <a:prstClr val="white">
                    <a:lumMod val="95000"/>
                    <a:alpha val="8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uk-UA" altLang="ru-RU" sz="3200" b="1" i="1" u="sng" dirty="0">
                <a:solidFill>
                  <a:srgbClr val="003300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ДЕВІЗ:</a:t>
            </a:r>
            <a:r>
              <a:rPr lang="uk-UA" altLang="ru-RU" sz="3200" b="1" i="1" dirty="0">
                <a:solidFill>
                  <a:srgbClr val="003300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 дати кожній дитині доступ </a:t>
            </a:r>
          </a:p>
          <a:p>
            <a:pPr lvl="0" eaLnBrk="0" hangingPunct="0">
              <a:spcBef>
                <a:spcPct val="20000"/>
              </a:spcBef>
            </a:pPr>
            <a:r>
              <a:rPr lang="uk-UA" altLang="ru-RU" sz="3200" b="1" i="1" dirty="0">
                <a:solidFill>
                  <a:srgbClr val="003300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               до якісної освіти, право на успіх в житті, розкриття власних здібностей.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0" cap="none" spc="0" normalizeH="0" baseline="0" noProof="0" dirty="0" smtClean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3300"/>
              </a:solidFill>
              <a:effectLst>
                <a:outerShdw blurRad="25400" dist="25400" dir="2700000" algn="tl" rotWithShape="0">
                  <a:prstClr val="white">
                    <a:lumMod val="95000"/>
                    <a:alpha val="8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uk-UA" altLang="ru-RU" sz="3200" b="1" i="1" u="sng" dirty="0">
                <a:solidFill>
                  <a:srgbClr val="003300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МЕТА:</a:t>
            </a:r>
            <a:r>
              <a:rPr lang="uk-UA" altLang="ru-RU" sz="3200" b="1" i="1" dirty="0">
                <a:solidFill>
                  <a:srgbClr val="003300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 «Зробити випускника закладу конкурентоздатним у ХХІ сторіччі».</a:t>
            </a:r>
            <a:endParaRPr lang="ru-RU" altLang="ru-RU" sz="3200" b="1" i="1" dirty="0">
              <a:solidFill>
                <a:srgbClr val="003300"/>
              </a:solidFill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4000" b="1" kern="0" dirty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2060"/>
              </a:solidFill>
              <a:effectLst>
                <a:outerShdw blurRad="25400" dist="25400" dir="2700000" algn="tl" rotWithShape="0">
                  <a:prstClr val="white">
                    <a:lumMod val="95000"/>
                    <a:alpha val="80000"/>
                  </a:prstClr>
                </a:outerShdw>
              </a:effectLst>
              <a:latin typeface="Franklin Gothic Medium" pitchFamily="34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0" cap="none" spc="0" normalizeH="0" baseline="0" noProof="0" dirty="0" smtClean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2060"/>
              </a:solidFill>
              <a:effectLst>
                <a:outerShdw blurRad="25400" dist="25400" dir="2700000" algn="tl" rotWithShape="0">
                  <a:prstClr val="white">
                    <a:lumMod val="95000"/>
                    <a:alpha val="80000"/>
                  </a:prstClr>
                </a:outerShdw>
              </a:effectLst>
              <a:uLnTx/>
              <a:uFillTx/>
              <a:latin typeface="Franklin Gothic Medium" pitchFamily="34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062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32" y="4282023"/>
            <a:ext cx="2617896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7250" y="314325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813" y="857250"/>
            <a:ext cx="64650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 smtClean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Замало бути обізнаним у нових ідеях, потрібно знати, де можна використати ці ідеї, вміти з ними поводитись, а не лише захоплюватись.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006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Майкл Фурман</a:t>
            </a:r>
            <a:endParaRPr lang="ru-RU" sz="3200" b="1" i="1" dirty="0">
              <a:solidFill>
                <a:srgbClr val="006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8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1360</Words>
  <Application>Microsoft Office PowerPoint</Application>
  <PresentationFormat>Экран (4:3)</PresentationFormat>
  <Paragraphs>183</Paragraphs>
  <Slides>37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ліцей творчості для вчителів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User</cp:lastModifiedBy>
  <cp:revision>180</cp:revision>
  <dcterms:created xsi:type="dcterms:W3CDTF">2012-08-17T15:16:29Z</dcterms:created>
  <dcterms:modified xsi:type="dcterms:W3CDTF">2025-02-18T08:11:33Z</dcterms:modified>
</cp:coreProperties>
</file>